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4"/>
  </p:notesMasterIdLst>
  <p:handoutMasterIdLst>
    <p:handoutMasterId r:id="rId15"/>
  </p:handoutMasterIdLst>
  <p:sldIdLst>
    <p:sldId id="256" r:id="rId2"/>
    <p:sldId id="257" r:id="rId3"/>
    <p:sldId id="262" r:id="rId4"/>
    <p:sldId id="258" r:id="rId5"/>
    <p:sldId id="259" r:id="rId6"/>
    <p:sldId id="260" r:id="rId7"/>
    <p:sldId id="261" r:id="rId8"/>
    <p:sldId id="267" r:id="rId9"/>
    <p:sldId id="266" r:id="rId10"/>
    <p:sldId id="268" r:id="rId11"/>
    <p:sldId id="263" r:id="rId12"/>
    <p:sldId id="264" r:id="rId1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AA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652" autoAdjust="0"/>
  </p:normalViewPr>
  <p:slideViewPr>
    <p:cSldViewPr snapToGrid="0" snapToObjects="1">
      <p:cViewPr>
        <p:scale>
          <a:sx n="100" d="100"/>
          <a:sy n="100" d="100"/>
        </p:scale>
        <p:origin x="-2168" y="-6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commentAuthors" Target="commentAuthors.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Use your last name and first initial plus a  version/date. Example: </a:t>
          </a:r>
          <a:r>
            <a:rPr lang="ja-JP" altLang="en-US" sz="1700" dirty="0" smtClean="0">
              <a:latin typeface="+mn-lt"/>
              <a:ea typeface="ヒラギノ角ゴ Pro W3" charset="0"/>
            </a:rPr>
            <a:t>“</a:t>
          </a:r>
          <a:r>
            <a:rPr lang="en-US" altLang="ja-JP" sz="1700" dirty="0" smtClean="0">
              <a:latin typeface="+mn-lt"/>
              <a:ea typeface="ヒラギノ角ゴ Pro W3" charset="0"/>
            </a:rPr>
            <a:t>SmithM_poster-v001</a:t>
          </a:r>
          <a:r>
            <a:rPr lang="ja-JP" altLang="en-US" sz="1700" dirty="0" smtClean="0">
              <a:latin typeface="+mn-lt"/>
              <a:ea typeface="ヒラギノ角ゴ Pro W3" charset="0"/>
            </a:rPr>
            <a:t>”</a:t>
          </a:r>
          <a:r>
            <a:rPr lang="en-US" altLang="ja-JP" sz="1700" dirty="0" smtClean="0">
              <a:latin typeface="+mn-lt"/>
              <a:ea typeface="ヒラギノ角ゴ Pro W3" charset="0"/>
            </a:rPr>
            <a:t>)</a:t>
          </a:r>
          <a:endParaRPr lang="en-US" sz="1700"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dirty="0" smtClean="0"/>
            <a:t>This presentation is intended to ensure your poster is printed properly and within the established time frame.</a:t>
          </a:r>
          <a:endParaRPr lang="en-US" sz="22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smtClean="0"/>
            <a:t>Please read the instructions very carefully.</a:t>
          </a:r>
          <a:endParaRPr lang="en-US" sz="22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smtClean="0"/>
            <a:t>Failure to follow the guidelines may result in either not having a poster generated or having to pay for extra labor and/or materials.</a:t>
          </a:r>
          <a:endParaRPr lang="en-US" sz="22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dirty="0" smtClean="0"/>
            <a:t>Please feel free to ask questions!</a:t>
          </a:r>
          <a:endParaRPr lang="en-US" sz="22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your last name and first initial plus a  version/date. Example: </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SmithM_poster-v001</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a:t>
          </a:r>
          <a:endParaRPr lang="en-US" sz="1700"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Read and follow the instructions.</a:t>
          </a:r>
          <a:endParaRPr lang="en-US" sz="17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Think and plan ahead.</a:t>
          </a:r>
          <a:endParaRPr lang="en-US" sz="17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Use a clean, simple design and font.</a:t>
          </a:r>
          <a:endParaRPr lang="en-US" sz="17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Ask questions. Listen to the answers.</a:t>
          </a:r>
          <a:endParaRPr lang="en-US" sz="17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your work.</a:t>
          </a:r>
          <a:endParaRPr lang="en-US" sz="17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it again.</a:t>
          </a:r>
          <a:endParaRPr lang="en-US" sz="17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b="1" kern="1200" dirty="0" smtClean="0">
              <a:solidFill>
                <a:srgbClr val="CC0000"/>
              </a:solidFill>
            </a:rPr>
            <a:t>Finish early. </a:t>
          </a:r>
          <a:endParaRPr lang="en-US" sz="17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6/18/14</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6/18/14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12</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6/18/14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6/18/14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6/18/14</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6/18/14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6/18/14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6/18/14</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6/18/14</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6/18/14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6/18/14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6/18/14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6/18/14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6/18/14</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3.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15.jpeg"/><Relationship Id="rId9"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3.gif"/><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gif"/><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a:bodyPr>
          <a:lstStyle/>
          <a:p>
            <a:r>
              <a:rPr lang="en-US" dirty="0" smtClean="0"/>
              <a:t>Poster Symposium</a:t>
            </a:r>
            <a:endParaRPr lang="en-US" dirty="0"/>
          </a:p>
        </p:txBody>
      </p:sp>
      <p:sp>
        <p:nvSpPr>
          <p:cNvPr id="2" name="Subtitle 1"/>
          <p:cNvSpPr>
            <a:spLocks noGrp="1"/>
          </p:cNvSpPr>
          <p:nvPr>
            <p:ph type="subTitle" idx="1"/>
          </p:nvPr>
        </p:nvSpPr>
        <p:spPr>
          <a:xfrm>
            <a:off x="1262414" y="4442819"/>
            <a:ext cx="5696079" cy="799049"/>
          </a:xfrm>
        </p:spPr>
        <p:txBody>
          <a:bodyPr>
            <a:normAutofit fontScale="92500" lnSpcReduction="20000"/>
          </a:bodyPr>
          <a:lstStyle/>
          <a:p>
            <a:r>
              <a:rPr lang="en-US" dirty="0"/>
              <a:t>Summer </a:t>
            </a:r>
            <a:r>
              <a:rPr lang="en-US" dirty="0" smtClean="0"/>
              <a:t>2014 </a:t>
            </a:r>
          </a:p>
          <a:p>
            <a:r>
              <a:rPr lang="en-US" dirty="0" smtClean="0"/>
              <a:t>NASA Ames Research Center</a:t>
            </a:r>
            <a:endParaRPr lang="en-US" dirty="0"/>
          </a:p>
        </p:txBody>
      </p:sp>
      <p:pic>
        <p:nvPicPr>
          <p:cNvPr id="5" name="Picture 4" descr="nasa1.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Publication in the SORJ</a:t>
            </a:r>
            <a:endParaRPr lang="en-US" dirty="0"/>
          </a:p>
        </p:txBody>
      </p:sp>
      <p:sp>
        <p:nvSpPr>
          <p:cNvPr id="6" name="Text Placeholder 5"/>
          <p:cNvSpPr>
            <a:spLocks noGrp="1"/>
          </p:cNvSpPr>
          <p:nvPr>
            <p:ph type="body" idx="2"/>
          </p:nvPr>
        </p:nvSpPr>
        <p:spPr/>
        <p:txBody>
          <a:bodyPr>
            <a:normAutofit/>
          </a:bodyPr>
          <a:lstStyle/>
          <a:p>
            <a:pPr marL="0" lvl="1" indent="0">
              <a:spcBef>
                <a:spcPts val="700"/>
              </a:spcBef>
              <a:spcAft>
                <a:spcPts val="1000"/>
              </a:spcAft>
              <a:buClr>
                <a:schemeClr val="accent2"/>
              </a:buClr>
              <a:buSzPct val="60000"/>
            </a:pPr>
            <a:r>
              <a:rPr lang="en-US" sz="1700" dirty="0">
                <a:ea typeface="ヒラギノ角ゴ Pro W3" charset="0"/>
                <a:cs typeface="ヒラギノ角ゴ Pro W3" charset="0"/>
              </a:rPr>
              <a:t>Your </a:t>
            </a:r>
            <a:r>
              <a:rPr lang="en-US" sz="1700" dirty="0" smtClean="0">
                <a:ea typeface="ヒラギノ角ゴ Pro W3" charset="0"/>
                <a:cs typeface="ヒラギノ角ゴ Pro W3" charset="0"/>
              </a:rPr>
              <a:t>abstract pages </a:t>
            </a:r>
            <a:r>
              <a:rPr lang="en-US" sz="1700" dirty="0">
                <a:ea typeface="ヒラギノ角ゴ Pro W3" charset="0"/>
                <a:cs typeface="ヒラギノ角ゴ Pro W3" charset="0"/>
              </a:rPr>
              <a:t>will also be published online on the Student Online Research </a:t>
            </a:r>
            <a:r>
              <a:rPr lang="en-US" sz="1700" dirty="0" smtClean="0">
                <a:ea typeface="ヒラギノ角ゴ Pro W3" charset="0"/>
                <a:cs typeface="ヒラギノ角ゴ Pro W3" charset="0"/>
              </a:rPr>
              <a:t>Journal! </a:t>
            </a:r>
            <a:r>
              <a:rPr lang="en-US" sz="1700" dirty="0" smtClean="0">
                <a:ea typeface="ヒラギノ角ゴ Pro W3" charset="0"/>
                <a:cs typeface="ヒラギノ角ゴ Pro W3" charset="0"/>
              </a:rPr>
              <a:t>(photo included)</a:t>
            </a:r>
            <a:endParaRPr lang="en-US" sz="1700" dirty="0">
              <a:ea typeface="ヒラギノ角ゴ Pro W3" charset="0"/>
              <a:cs typeface="ヒラギノ角ゴ Pro W3" charset="0"/>
            </a:endParaRPr>
          </a:p>
          <a:p>
            <a:endParaRPr lang="en-US" sz="1700" dirty="0"/>
          </a:p>
        </p:txBody>
      </p:sp>
      <p:sp>
        <p:nvSpPr>
          <p:cNvPr id="5" name="Content Placeholder 4"/>
          <p:cNvSpPr>
            <a:spLocks noGrp="1"/>
          </p:cNvSpPr>
          <p:nvPr>
            <p:ph sz="quarter" idx="1"/>
          </p:nvPr>
        </p:nvSpPr>
        <p:spPr/>
        <p:txBody>
          <a:bodyPr/>
          <a:lstStyle/>
          <a:p>
            <a:endParaRPr lang="en-US"/>
          </a:p>
        </p:txBody>
      </p:sp>
      <p:pic>
        <p:nvPicPr>
          <p:cNvPr id="8" name="Picture 7" descr="Screen Shot 2014-06-18 at 12.21.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1193" y="1651000"/>
            <a:ext cx="6797407" cy="4635500"/>
          </a:xfrm>
          <a:prstGeom prst="rect">
            <a:avLst/>
          </a:prstGeom>
        </p:spPr>
      </p:pic>
      <p:pic>
        <p:nvPicPr>
          <p:cNvPr id="9" name="Picture 8" descr="nasa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1"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3589086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Dates</a:t>
            </a:r>
            <a:endParaRPr lang="en-US" dirty="0"/>
          </a:p>
        </p:txBody>
      </p:sp>
      <p:pic>
        <p:nvPicPr>
          <p:cNvPr id="5" name="Picture 4" descr="nasa1.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4" name="Footer Placeholder 4"/>
          <p:cNvSpPr>
            <a:spLocks noGrp="1"/>
          </p:cNvSpPr>
          <p:nvPr>
            <p:ph type="ftr" sz="quarter" idx="11"/>
          </p:nvPr>
        </p:nvSpPr>
        <p:spPr>
          <a:xfrm>
            <a:off x="4035778" y="6378222"/>
            <a:ext cx="1236132" cy="365125"/>
          </a:xfrm>
        </p:spPr>
        <p:txBody>
          <a:bodyPr/>
          <a:lstStyle/>
          <a:p>
            <a:pPr>
              <a:defRPr/>
            </a:pPr>
            <a:r>
              <a:rPr lang="en-US" dirty="0" err="1"/>
              <a:t>www.nasa.gov</a:t>
            </a:r>
            <a:endParaRPr lang="en-US" dirty="0"/>
          </a:p>
        </p:txBody>
      </p:sp>
      <p:graphicFrame>
        <p:nvGraphicFramePr>
          <p:cNvPr id="7" name="Content Placeholder 6" title="Scheduling Track"/>
          <p:cNvGraphicFramePr>
            <a:graphicFrameLocks noGrp="1"/>
          </p:cNvGraphicFramePr>
          <p:nvPr>
            <p:ph sz="quarter" idx="1"/>
            <p:extLst>
              <p:ext uri="{D42A27DB-BD31-4B8C-83A1-F6EECF244321}">
                <p14:modId xmlns:p14="http://schemas.microsoft.com/office/powerpoint/2010/main" val="3538881475"/>
              </p:ext>
            </p:extLst>
          </p:nvPr>
        </p:nvGraphicFramePr>
        <p:xfrm>
          <a:off x="632484" y="1915479"/>
          <a:ext cx="7932566" cy="4308347"/>
        </p:xfrm>
        <a:graphic>
          <a:graphicData uri="http://schemas.openxmlformats.org/drawingml/2006/table">
            <a:tbl>
              <a:tblPr lastRow="1" bandRow="1">
                <a:tableStyleId>{18603FDC-E32A-4AB5-989C-0864C3EAD2B8}</a:tableStyleId>
              </a:tblPr>
              <a:tblGrid>
                <a:gridCol w="4076700"/>
                <a:gridCol w="3855866"/>
              </a:tblGrid>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a:t>
                      </a:r>
                      <a:r>
                        <a:rPr lang="en-US" baseline="0" dirty="0" smtClean="0"/>
                        <a:t> Training Sessions</a:t>
                      </a:r>
                      <a:endParaRPr lang="en-US" dirty="0" smtClean="0"/>
                    </a:p>
                    <a:p>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June 17</a:t>
                      </a:r>
                      <a:r>
                        <a:rPr lang="en-US" baseline="30000" dirty="0" smtClean="0"/>
                        <a:t>th</a:t>
                      </a:r>
                      <a:r>
                        <a:rPr lang="en-US" baseline="0" dirty="0" smtClean="0"/>
                        <a:t> and 19</a:t>
                      </a:r>
                      <a:r>
                        <a:rPr lang="en-US" baseline="30000" dirty="0" smtClean="0"/>
                        <a:t>th</a:t>
                      </a:r>
                      <a:endParaRPr lang="en-US" dirty="0" smtClean="0"/>
                    </a:p>
                    <a:p>
                      <a:endParaRPr lang="en-US" b="0"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Abstract</a:t>
                      </a:r>
                      <a:r>
                        <a:rPr lang="en-US" baseline="0" dirty="0" smtClean="0"/>
                        <a:t> Workshop</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June 20</a:t>
                      </a:r>
                      <a:r>
                        <a:rPr lang="en-US" baseline="30000" dirty="0" smtClean="0"/>
                        <a:t>th</a:t>
                      </a:r>
                      <a:endParaRPr lang="en-US" dirty="0" smtClean="0"/>
                    </a:p>
                    <a:p>
                      <a:endParaRPr lang="en-US"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 Design Workshop</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June 30</a:t>
                      </a:r>
                      <a:r>
                        <a:rPr lang="en-US" baseline="30000" dirty="0" smtClean="0"/>
                        <a:t>th</a:t>
                      </a:r>
                      <a:endParaRPr lang="en-US" baseline="0" dirty="0" smtClean="0"/>
                    </a:p>
                    <a:p>
                      <a:endParaRPr lang="en-US"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Abstract</a:t>
                      </a:r>
                      <a:r>
                        <a:rPr lang="en-US" baseline="0" dirty="0" smtClean="0"/>
                        <a:t> Due (FROM MENTOR to project coordinator)</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July 1</a:t>
                      </a:r>
                      <a:r>
                        <a:rPr lang="en-US" baseline="30000" dirty="0" smtClean="0"/>
                        <a:t>st</a:t>
                      </a:r>
                      <a:endParaRPr lang="en-US" dirty="0" smtClean="0"/>
                    </a:p>
                    <a:p>
                      <a:endParaRPr lang="en-US" baseline="0" dirty="0" smtClean="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Posters Due</a:t>
                      </a:r>
                      <a:r>
                        <a:rPr lang="en-US" baseline="0" dirty="0" smtClean="0"/>
                        <a:t> (FROM MENTOR to program coordinator)</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July 15</a:t>
                      </a:r>
                      <a:r>
                        <a:rPr lang="en-US" baseline="30000" dirty="0" smtClean="0"/>
                        <a:t>th</a:t>
                      </a:r>
                      <a:endParaRPr lang="en-US" dirty="0" smtClean="0"/>
                    </a:p>
                    <a:p>
                      <a:endParaRPr lang="en-US" dirty="0"/>
                    </a:p>
                  </a:txBody>
                  <a:tcPr/>
                </a:tc>
              </a:tr>
              <a:tr h="559308">
                <a:tc>
                  <a:txBody>
                    <a:bodyPr/>
                    <a:lstStyle/>
                    <a:p>
                      <a:r>
                        <a:rPr lang="en-US" u="sng" dirty="0" smtClean="0">
                          <a:solidFill>
                            <a:schemeClr val="bg1"/>
                          </a:solidFill>
                        </a:rPr>
                        <a:t>Poster</a:t>
                      </a:r>
                      <a:r>
                        <a:rPr lang="en-US" u="sng" baseline="0" dirty="0" smtClean="0">
                          <a:solidFill>
                            <a:schemeClr val="bg1"/>
                          </a:solidFill>
                        </a:rPr>
                        <a:t> Symposium</a:t>
                      </a:r>
                      <a:endParaRPr lang="en-US" b="1" u="sng" dirty="0">
                        <a:solidFill>
                          <a:schemeClr val="bg1"/>
                        </a:solidFill>
                      </a:endParaRPr>
                    </a:p>
                  </a:txBody>
                  <a:tcPr/>
                </a:tc>
                <a:tc>
                  <a:txBody>
                    <a:bodyPr/>
                    <a:lstStyle/>
                    <a:p>
                      <a:r>
                        <a:rPr lang="en-US" u="sng" dirty="0" smtClean="0">
                          <a:solidFill>
                            <a:schemeClr val="bg1"/>
                          </a:solidFill>
                        </a:rPr>
                        <a:t>August</a:t>
                      </a:r>
                      <a:r>
                        <a:rPr lang="en-US" u="sng" baseline="0" dirty="0" smtClean="0">
                          <a:solidFill>
                            <a:schemeClr val="bg1"/>
                          </a:solidFill>
                        </a:rPr>
                        <a:t> 7</a:t>
                      </a:r>
                      <a:r>
                        <a:rPr lang="en-US" u="sng" baseline="30000" dirty="0" smtClean="0">
                          <a:solidFill>
                            <a:schemeClr val="bg1"/>
                          </a:solidFill>
                        </a:rPr>
                        <a:t>th</a:t>
                      </a:r>
                      <a:endParaRPr lang="en-US" b="1" u="sng" dirty="0">
                        <a:solidFill>
                          <a:schemeClr val="bg1"/>
                        </a:solidFill>
                      </a:endParaRPr>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632955740"/>
              </p:ext>
            </p:extLst>
          </p:nvPr>
        </p:nvGraphicFramePr>
        <p:xfrm>
          <a:off x="632484" y="1877379"/>
          <a:ext cx="7932566" cy="4374444"/>
        </p:xfrm>
        <a:graphic>
          <a:graphicData uri="http://schemas.openxmlformats.org/drawingml/2006/table">
            <a:tbl>
              <a:tblPr/>
              <a:tblGrid>
                <a:gridCol w="7932566"/>
              </a:tblGrid>
              <a:tr h="4374444">
                <a:tc>
                  <a:txBody>
                    <a:bodyPr/>
                    <a:lstStyle/>
                    <a:p>
                      <a:endParaRPr lang="en-US" dirty="0"/>
                    </a:p>
                  </a:txBody>
                  <a:tcPr>
                    <a:lnL w="57150" cmpd="sng">
                      <a:solidFill>
                        <a:srgbClr val="94B6D2"/>
                      </a:solidFill>
                      <a:prstDash val="solid"/>
                    </a:lnL>
                    <a:lnR w="57150" cmpd="sng">
                      <a:solidFill>
                        <a:srgbClr val="94B6D2"/>
                      </a:solidFill>
                      <a:prstDash val="solid"/>
                    </a:lnR>
                    <a:lnT w="57150" cmpd="sng">
                      <a:solidFill>
                        <a:srgbClr val="94B6D2"/>
                      </a:solidFill>
                      <a:prstDash val="solid"/>
                    </a:lnT>
                    <a:lnB w="57150" cmpd="sng">
                      <a:solidFill>
                        <a:srgbClr val="94B6D2"/>
                      </a:solidFill>
                      <a:prstDash val="solid"/>
                    </a:lnB>
                  </a:tcPr>
                </a:tc>
              </a:tr>
            </a:tbl>
          </a:graphicData>
        </a:graphic>
      </p:graphicFrame>
    </p:spTree>
    <p:extLst>
      <p:ext uri="{BB962C8B-B14F-4D97-AF65-F5344CB8AC3E}">
        <p14:creationId xmlns:p14="http://schemas.microsoft.com/office/powerpoint/2010/main" val="18221216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nasa1.gi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fontScale="62500" lnSpcReduction="20000"/>
          </a:bodyPr>
          <a:lstStyle/>
          <a:p>
            <a:pPr>
              <a:lnSpc>
                <a:spcPct val="120000"/>
              </a:lnSpc>
            </a:pPr>
            <a:r>
              <a:rPr lang="en-US" b="1" dirty="0" smtClean="0">
                <a:ea typeface="ヒラギノ角ゴ Pro W3" charset="0"/>
                <a:cs typeface="ヒラギノ角ゴ Pro W3" charset="0"/>
              </a:rPr>
              <a:t>NIFS, GSRP, Aero Scholars </a:t>
            </a:r>
            <a:r>
              <a:rPr lang="en-US" dirty="0" smtClean="0">
                <a:ea typeface="ヒラギノ角ゴ Pro W3" charset="0"/>
                <a:cs typeface="ヒラギノ角ゴ Pro W3" charset="0"/>
              </a:rPr>
              <a:t>– Kelly De Leon-Lopez </a:t>
            </a:r>
            <a:r>
              <a:rPr lang="en-US" b="1" dirty="0" smtClean="0">
                <a:ea typeface="ヒラギノ角ゴ Pro W3" charset="0"/>
                <a:cs typeface="ヒラギノ角ゴ Pro W3" charset="0"/>
              </a:rPr>
              <a:t>(</a:t>
            </a:r>
            <a:r>
              <a:rPr lang="en-US" b="1" u="sng" dirty="0" err="1">
                <a:solidFill>
                  <a:srgbClr val="FFAA00"/>
                </a:solidFill>
              </a:rPr>
              <a:t>k</a:t>
            </a:r>
            <a:r>
              <a:rPr lang="en-US" b="1" u="sng" dirty="0" err="1" smtClean="0">
                <a:solidFill>
                  <a:srgbClr val="FFAA00"/>
                </a:solidFill>
              </a:rPr>
              <a:t>elly.deleon</a:t>
            </a:r>
            <a:r>
              <a:rPr lang="en-US" b="1" u="sng" dirty="0" err="1">
                <a:solidFill>
                  <a:srgbClr val="FFAA00"/>
                </a:solidFill>
              </a:rPr>
              <a:t>-lopez@nasa.gov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ISU, NASA I</a:t>
            </a:r>
            <a:r>
              <a:rPr lang="en-US" b="1" baseline="30000" dirty="0" smtClean="0">
                <a:ea typeface="ヒラギノ角ゴ Pro W3" charset="0"/>
                <a:cs typeface="ヒラギノ角ゴ Pro W3" charset="0"/>
              </a:rPr>
              <a:t>2</a:t>
            </a:r>
            <a:r>
              <a:rPr lang="en-US" b="1" dirty="0" smtClean="0">
                <a:ea typeface="ヒラギノ角ゴ Pro W3" charset="0"/>
                <a:cs typeface="ヒラギノ角ゴ Pro W3" charset="0"/>
              </a:rPr>
              <a:t> </a:t>
            </a:r>
            <a:r>
              <a:rPr lang="en-US" dirty="0" smtClean="0">
                <a:ea typeface="ヒラギノ角ゴ Pro W3" charset="0"/>
                <a:cs typeface="ヒラギノ角ゴ Pro W3" charset="0"/>
              </a:rPr>
              <a:t>– Charlotte Zeamer (</a:t>
            </a:r>
            <a:r>
              <a:rPr lang="en-US" b="1" u="sng" dirty="0" smtClean="0">
                <a:solidFill>
                  <a:srgbClr val="FFAA00"/>
                </a:solidFill>
                <a:ea typeface="ヒラギノ角ゴ Pro W3" charset="0"/>
                <a:cs typeface="ヒラギノ角ゴ Pro W3" charset="0"/>
              </a:rPr>
              <a:t>charlotte.a.zeamer@nasa.gov</a:t>
            </a:r>
            <a:r>
              <a:rPr lang="en-US" dirty="0" smtClean="0">
                <a:ea typeface="ヒラギノ角ゴ Pro W3" charset="0"/>
                <a:cs typeface="ヒラギノ角ゴ Pro W3" charset="0"/>
              </a:rPr>
              <a:t>)</a:t>
            </a:r>
            <a:endParaRPr lang="en-US" b="1" dirty="0" smtClean="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NIFS-MUREP, CIPAIR, JGFP, </a:t>
            </a:r>
            <a:r>
              <a:rPr lang="en-US" b="1" dirty="0">
                <a:ea typeface="ヒラギノ角ゴ Pro W3" charset="0"/>
                <a:cs typeface="ヒラギノ角ゴ Pro W3" charset="0"/>
              </a:rPr>
              <a:t>JPFP,  MUST, </a:t>
            </a:r>
            <a:r>
              <a:rPr lang="en-US" b="1" dirty="0" smtClean="0">
                <a:ea typeface="ヒラギノ角ゴ Pro W3" charset="0"/>
                <a:cs typeface="ヒラギノ角ゴ Pro W3" charset="0"/>
              </a:rPr>
              <a:t>NSTI, URC </a:t>
            </a:r>
            <a:r>
              <a:rPr lang="en-US" dirty="0">
                <a:ea typeface="ヒラギノ角ゴ Pro W3" charset="0"/>
                <a:cs typeface="ヒラギノ角ゴ Pro W3" charset="0"/>
              </a:rPr>
              <a:t>– </a:t>
            </a:r>
            <a:r>
              <a:rPr lang="en-US" dirty="0" smtClean="0">
                <a:ea typeface="ヒラギノ角ゴ Pro W3" charset="0"/>
                <a:cs typeface="ヒラギノ角ゴ Pro W3" charset="0"/>
              </a:rPr>
              <a:t>Michelle Sanders </a:t>
            </a:r>
            <a:r>
              <a:rPr lang="en-US" b="1" dirty="0" smtClean="0">
                <a:ea typeface="ヒラギノ角ゴ Pro W3" charset="0"/>
                <a:cs typeface="ヒラギノ角ゴ Pro W3" charset="0"/>
              </a:rPr>
              <a:t>(</a:t>
            </a:r>
            <a:r>
              <a:rPr lang="en-US" b="1" u="sng" dirty="0" smtClean="0">
                <a:solidFill>
                  <a:srgbClr val="FFAA00"/>
                </a:solidFill>
                <a:ea typeface="ヒラギノ角ゴ Pro W3" charset="0"/>
                <a:cs typeface="ヒラギノ角ゴ Pro W3" charset="0"/>
              </a:rPr>
              <a:t>michelle.l.sanders@</a:t>
            </a:r>
            <a:r>
              <a:rPr lang="en-US" b="1" u="sng" dirty="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EPSCOR, Space Grant </a:t>
            </a:r>
            <a:r>
              <a:rPr lang="en-US" dirty="0" smtClean="0">
                <a:ea typeface="ヒラギノ角ゴ Pro W3" charset="0"/>
                <a:cs typeface="ヒラギノ角ゴ Pro W3" charset="0"/>
              </a:rPr>
              <a:t>– Elizabeth Cartier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elizabeth.a.cartier@</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a:ea typeface="ヒラギノ角ゴ Pro W3" charset="0"/>
                <a:cs typeface="ヒラギノ角ゴ Pro W3" charset="0"/>
              </a:rPr>
              <a:t>EAP</a:t>
            </a:r>
            <a:r>
              <a:rPr lang="en-US" dirty="0">
                <a:ea typeface="ヒラギノ角ゴ Pro W3" charset="0"/>
                <a:cs typeface="ヒラギノ角ゴ Pro W3" charset="0"/>
              </a:rPr>
              <a:t> - Porsche Parker </a:t>
            </a:r>
            <a:r>
              <a:rPr lang="en-US" b="1" dirty="0" smtClean="0">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porsche.parker</a:t>
            </a:r>
            <a:r>
              <a:rPr lang="en-US" b="1" u="sng" dirty="0" err="1">
                <a:solidFill>
                  <a:srgbClr val="FFAA00"/>
                </a:solidFill>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STAR </a:t>
            </a:r>
            <a:r>
              <a:rPr lang="en-US" dirty="0">
                <a:ea typeface="ヒラギノ角ゴ Pro W3" charset="0"/>
                <a:cs typeface="ヒラギノ角ゴ Pro W3" charset="0"/>
              </a:rPr>
              <a:t>– </a:t>
            </a:r>
            <a:r>
              <a:rPr lang="en-US" dirty="0" smtClean="0">
                <a:ea typeface="ヒラギノ角ゴ Pro W3" charset="0"/>
                <a:cs typeface="ヒラギノ角ゴ Pro W3" charset="0"/>
              </a:rPr>
              <a:t>Tom Clausen </a:t>
            </a:r>
            <a:r>
              <a:rPr lang="en-US" b="1" dirty="0" smtClean="0">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thomas.clausen@nasa.gov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Aeronautics Academy, NASA </a:t>
            </a:r>
            <a:r>
              <a:rPr lang="en-US" b="1" dirty="0">
                <a:ea typeface="ヒラギノ角ゴ Pro W3" charset="0"/>
                <a:cs typeface="ヒラギノ角ゴ Pro W3" charset="0"/>
              </a:rPr>
              <a:t>Academy </a:t>
            </a:r>
            <a:r>
              <a:rPr lang="en-US" dirty="0" smtClean="0">
                <a:ea typeface="ヒラギノ角ゴ Pro W3" charset="0"/>
                <a:cs typeface="ヒラギノ角ゴ Pro W3" charset="0"/>
              </a:rPr>
              <a:t>– Brad Bailey </a:t>
            </a:r>
            <a:r>
              <a:rPr lang="en-US" b="1" dirty="0" smtClean="0">
                <a:ea typeface="ヒラギノ角ゴ Pro W3" charset="0"/>
                <a:cs typeface="ヒラギノ角ゴ Pro W3" charset="0"/>
              </a:rPr>
              <a:t>(</a:t>
            </a:r>
            <a:r>
              <a:rPr lang="en-US" b="1" u="sng" dirty="0" smtClean="0">
                <a:solidFill>
                  <a:srgbClr val="FFAA00"/>
                </a:solidFill>
                <a:ea typeface="ヒラギノ角ゴ Pro W3" charset="0"/>
                <a:cs typeface="ヒラギノ角ゴ Pro W3" charset="0"/>
              </a:rPr>
              <a:t>brad.bailey@nasa.gov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ASL</a:t>
            </a:r>
            <a:r>
              <a:rPr lang="en-US" b="1" dirty="0">
                <a:ea typeface="ヒラギノ角ゴ Pro W3" charset="0"/>
                <a:cs typeface="ヒラギノ角ゴ Pro W3" charset="0"/>
              </a:rPr>
              <a:t>/UC Santa Cruz </a:t>
            </a:r>
            <a:r>
              <a:rPr lang="en-US" dirty="0">
                <a:ea typeface="ヒラギノ角ゴ Pro W3" charset="0"/>
                <a:cs typeface="ヒラギノ角ゴ Pro W3" charset="0"/>
              </a:rPr>
              <a:t>- Wenonah </a:t>
            </a:r>
            <a:r>
              <a:rPr lang="en-US" dirty="0" err="1">
                <a:ea typeface="ヒラギノ角ゴ Pro W3" charset="0"/>
                <a:cs typeface="ヒラギノ角ゴ Pro W3" charset="0"/>
              </a:rPr>
              <a:t>Vercoutere</a:t>
            </a:r>
            <a:r>
              <a:rPr lang="en-US" dirty="0">
                <a:ea typeface="ヒラギノ角ゴ Pro W3" charset="0"/>
                <a:cs typeface="ヒラギノ角ゴ Pro W3" charset="0"/>
              </a:rPr>
              <a:t>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wenonah.a.vercoutere@nasa.gov</a:t>
            </a:r>
            <a:r>
              <a:rPr lang="en-US" b="1" dirty="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Pathways </a:t>
            </a:r>
            <a:r>
              <a:rPr lang="en-US" dirty="0">
                <a:ea typeface="ヒラギノ角ゴ Pro W3" charset="0"/>
                <a:cs typeface="ヒラギノ角ゴ Pro W3" charset="0"/>
              </a:rPr>
              <a:t>– </a:t>
            </a:r>
            <a:r>
              <a:rPr lang="en-US" dirty="0" err="1">
                <a:ea typeface="ヒラギノ角ゴ Pro W3" charset="0"/>
                <a:cs typeface="ヒラギノ角ゴ Pro W3" charset="0"/>
              </a:rPr>
              <a:t>Lyda</a:t>
            </a:r>
            <a:r>
              <a:rPr lang="en-US" dirty="0">
                <a:ea typeface="ヒラギノ角ゴ Pro W3" charset="0"/>
                <a:cs typeface="ヒラギノ角ゴ Pro W3" charset="0"/>
              </a:rPr>
              <a:t> </a:t>
            </a:r>
            <a:r>
              <a:rPr lang="en-US" dirty="0" err="1">
                <a:ea typeface="ヒラギノ角ゴ Pro W3" charset="0"/>
                <a:cs typeface="ヒラギノ角ゴ Pro W3" charset="0"/>
              </a:rPr>
              <a:t>Teov</a:t>
            </a:r>
            <a:r>
              <a:rPr lang="en-US" dirty="0">
                <a:ea typeface="ヒラギノ角ゴ Pro W3" charset="0"/>
                <a:cs typeface="ヒラギノ角ゴ Pro W3" charset="0"/>
              </a:rPr>
              <a:t>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lyda.teov-1@</a:t>
            </a:r>
            <a:r>
              <a:rPr lang="en-US" b="1" u="sng" dirty="0"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VIP </a:t>
            </a:r>
            <a:r>
              <a:rPr lang="en-US" dirty="0">
                <a:ea typeface="ヒラギノ角ゴ Pro W3" charset="0"/>
                <a:cs typeface="ヒラギノ角ゴ Pro W3" charset="0"/>
              </a:rPr>
              <a:t>- Laura Shawnee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laura.a.shawnee@</a:t>
            </a:r>
            <a:r>
              <a:rPr lang="en-US" b="1" u="sng" dirty="0"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r>
              <a:rPr lang="en-US" dirty="0" smtClean="0">
                <a:ea typeface="ヒラギノ角ゴ Pro W3" charset="0"/>
                <a:cs typeface="ヒラギノ角ゴ Pro W3" charset="0"/>
              </a:rPr>
              <a:t> </a:t>
            </a:r>
          </a:p>
          <a:p>
            <a:pPr>
              <a:lnSpc>
                <a:spcPct val="120000"/>
              </a:lnSpc>
            </a:pPr>
            <a:r>
              <a:rPr lang="en-US" b="1" dirty="0" smtClean="0">
                <a:ea typeface="ヒラギノ角ゴ Pro W3" charset="0"/>
                <a:cs typeface="ヒラギノ角ゴ Pro W3" charset="0"/>
              </a:rPr>
              <a:t>ACCEDP </a:t>
            </a:r>
            <a:r>
              <a:rPr lang="en-US" dirty="0">
                <a:ea typeface="ヒラギノ角ゴ Pro W3" charset="0"/>
                <a:cs typeface="ヒラギノ角ゴ Pro W3" charset="0"/>
              </a:rPr>
              <a:t>– </a:t>
            </a:r>
            <a:r>
              <a:rPr lang="en-US" dirty="0" err="1">
                <a:ea typeface="ヒラギノ角ゴ Pro W3" charset="0"/>
                <a:cs typeface="ヒラギノ角ゴ Pro W3" charset="0"/>
              </a:rPr>
              <a:t>Shondricka</a:t>
            </a:r>
            <a:r>
              <a:rPr lang="en-US" dirty="0">
                <a:ea typeface="ヒラギノ角ゴ Pro W3" charset="0"/>
                <a:cs typeface="ヒラギノ角ゴ Pro W3" charset="0"/>
              </a:rPr>
              <a:t> Burrell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shondricka.j.burrell@</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NSBRI </a:t>
            </a:r>
            <a:r>
              <a:rPr lang="en-US" dirty="0" smtClean="0">
                <a:ea typeface="ヒラギノ角ゴ Pro W3" charset="0"/>
                <a:cs typeface="ヒラギノ角ゴ Pro W3" charset="0"/>
              </a:rPr>
              <a:t>– (Albert) Chris </a:t>
            </a:r>
            <a:r>
              <a:rPr lang="en-US" dirty="0" err="1" smtClean="0">
                <a:ea typeface="ヒラギノ角ゴ Pro W3" charset="0"/>
                <a:cs typeface="ヒラギノ角ゴ Pro W3" charset="0"/>
              </a:rPr>
              <a:t>Maese</a:t>
            </a:r>
            <a:r>
              <a:rPr lang="en-US" dirty="0" smtClean="0">
                <a:ea typeface="ヒラギノ角ゴ Pro W3" charset="0"/>
                <a:cs typeface="ヒラギノ角ゴ Pro W3" charset="0"/>
              </a:rPr>
              <a:t>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chris.maese@</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90733701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53285" y="2346160"/>
            <a:ext cx="4212763" cy="1131079"/>
          </a:xfrm>
          <a:prstGeom prst="rect">
            <a:avLst/>
          </a:prstGeom>
        </p:spPr>
        <p:txBody>
          <a:bodyPr wrap="square">
            <a:spAutoFit/>
          </a:bodyPr>
          <a:lstStyle/>
          <a:p>
            <a:pPr marL="685800" lvl="1" indent="-1588" algn="ctr"/>
            <a:r>
              <a:rPr lang="en-US" sz="2250" dirty="0">
                <a:solidFill>
                  <a:schemeClr val="accent2"/>
                </a:solidFill>
                <a:latin typeface="Times New Roman"/>
                <a:ea typeface="ヒラギノ角ゴ Pro W3" charset="0"/>
                <a:cs typeface="Times New Roman"/>
              </a:rPr>
              <a:t>Posters due from mentor to program coordinator:</a:t>
            </a:r>
          </a:p>
          <a:p>
            <a:pPr marL="685800" lvl="1" indent="-1588" algn="ctr"/>
            <a:r>
              <a:rPr lang="en-US" sz="2250" b="1" u="sng" dirty="0">
                <a:solidFill>
                  <a:schemeClr val="accent2"/>
                </a:solidFill>
                <a:latin typeface="Times New Roman"/>
                <a:ea typeface="ヒラギノ角ゴ Pro W3" charset="0"/>
                <a:cs typeface="Times New Roman"/>
              </a:rPr>
              <a:t>Tuesday, July 15</a:t>
            </a:r>
            <a:r>
              <a:rPr lang="en-US" sz="2250" b="1" u="sng" baseline="30000" dirty="0">
                <a:solidFill>
                  <a:schemeClr val="accent2"/>
                </a:solidFill>
                <a:latin typeface="Times New Roman"/>
                <a:ea typeface="ヒラギノ角ゴ Pro W3" charset="0"/>
                <a:cs typeface="Times New Roman"/>
              </a:rPr>
              <a:t>th</a:t>
            </a:r>
            <a:r>
              <a:rPr lang="en-US" sz="2250" b="1" u="sng" dirty="0">
                <a:solidFill>
                  <a:schemeClr val="accent2"/>
                </a:solidFill>
                <a:latin typeface="Times New Roman"/>
                <a:ea typeface="ヒラギノ角ゴ Pro W3" charset="0"/>
                <a:cs typeface="Times New Roman"/>
              </a:rPr>
              <a:t> at noon</a:t>
            </a:r>
          </a:p>
        </p:txBody>
      </p:sp>
      <p:sp>
        <p:nvSpPr>
          <p:cNvPr id="8" name="Footer Placeholder 4"/>
          <p:cNvSpPr>
            <a:spLocks noGrp="1"/>
          </p:cNvSpPr>
          <p:nvPr>
            <p:ph type="ftr" sz="quarter" idx="11"/>
          </p:nvPr>
        </p:nvSpPr>
        <p:spPr>
          <a:xfrm>
            <a:off x="4035778" y="6440424"/>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00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10000"/>
              </a:lnSpc>
              <a:buNone/>
              <a:defRPr/>
            </a:pPr>
            <a:r>
              <a:rPr lang="en-US" sz="3200" b="1" i="1" dirty="0" smtClean="0">
                <a:solidFill>
                  <a:schemeClr val="tx2"/>
                </a:solidFill>
                <a:latin typeface="Bangla MN"/>
                <a:cs typeface="Bangla MN"/>
              </a:rPr>
              <a:t>Your Project </a:t>
            </a:r>
            <a:r>
              <a:rPr lang="en-US" sz="3200" b="1" i="1" dirty="0">
                <a:solidFill>
                  <a:schemeClr val="tx2"/>
                </a:solidFill>
                <a:latin typeface="Bangla MN"/>
                <a:cs typeface="Bangla MN"/>
              </a:rPr>
              <a:t>Manager will provide you with a copy of the available templates.</a:t>
            </a:r>
          </a:p>
          <a:p>
            <a:pPr marL="3175" indent="-3175" algn="ctr">
              <a:lnSpc>
                <a:spcPct val="120000"/>
              </a:lnSpc>
              <a:buNone/>
              <a:defRPr/>
            </a:pPr>
            <a:r>
              <a:rPr lang="en-US" dirty="0">
                <a:solidFill>
                  <a:schemeClr val="tx2"/>
                </a:solidFill>
                <a:latin typeface="Bangla MN"/>
                <a:cs typeface="Bangla MN"/>
              </a:rPr>
              <a:t>Templates 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rPr>
              <a:t>http</a:t>
            </a:r>
            <a:r>
              <a:rPr lang="en-US" sz="3200" dirty="0">
                <a:solidFill>
                  <a:schemeClr val="accent2">
                    <a:lumMod val="75000"/>
                  </a:schemeClr>
                </a:solidFill>
                <a:latin typeface="Bangla MN"/>
                <a:cs typeface="Bangla MN"/>
              </a:rPr>
              <a:t>://new2nasa.wikispaces.com/</a:t>
            </a:r>
            <a:r>
              <a:rPr lang="en-US" sz="3200" dirty="0" err="1">
                <a:solidFill>
                  <a:schemeClr val="accent2">
                    <a:lumMod val="75000"/>
                  </a:schemeClr>
                </a:solidFill>
                <a:latin typeface="Bangla MN"/>
                <a:cs typeface="Bangla MN"/>
              </a:rPr>
              <a:t>Abstract+and+Poster+Information</a:t>
            </a:r>
            <a:endParaRPr lang="en-US" dirty="0">
              <a:solidFill>
                <a:schemeClr val="accent2">
                  <a:lumMod val="75000"/>
                </a:schemeClr>
              </a:solidFill>
              <a:latin typeface="Bangla MN"/>
              <a:cs typeface="Bangla MN"/>
            </a:endParaRPr>
          </a:p>
        </p:txBody>
      </p:sp>
      <p:sp>
        <p:nvSpPr>
          <p:cNvPr id="8" name="Round Diagonal Corner Rectangle 7"/>
          <p:cNvSpPr/>
          <p:nvPr/>
        </p:nvSpPr>
        <p:spPr>
          <a:xfrm>
            <a:off x="852535" y="2581184"/>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9808" y="2902387"/>
            <a:ext cx="12906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3646" y="2800629"/>
            <a:ext cx="985838"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1553" y="2902387"/>
            <a:ext cx="129063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3142" y="2800629"/>
            <a:ext cx="98583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nasa1.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700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236132"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2" y="6507417"/>
            <a:ext cx="1236132"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20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2000" dirty="0">
                <a:ea typeface="ヒラギノ角ゴ Pro W3" charset="0"/>
                <a:cs typeface="ヒラギノ角ゴ Pro W3" charset="0"/>
              </a:rPr>
              <a:t>It is important to</a:t>
            </a:r>
            <a:r>
              <a:rPr lang="en-US" sz="2000" b="1" dirty="0">
                <a:ea typeface="ヒラギノ角ゴ Pro W3" charset="0"/>
                <a:cs typeface="ヒラギノ角ゴ Pro W3" charset="0"/>
              </a:rPr>
              <a:t> stay inside the content area </a:t>
            </a:r>
            <a:r>
              <a:rPr lang="en-US" sz="2000" dirty="0">
                <a:ea typeface="ヒラギノ角ゴ Pro W3" charset="0"/>
                <a:cs typeface="ヒラギノ角ゴ Pro W3" charset="0"/>
              </a:rPr>
              <a:t>or you may have your data cut off. Ouch!</a:t>
            </a:r>
          </a:p>
          <a:p>
            <a:pPr>
              <a:buClrTx/>
              <a:buSzPct val="80000"/>
              <a:buFont typeface="Wingdings" charset="2"/>
              <a:buChar char=""/>
            </a:pPr>
            <a:r>
              <a:rPr lang="en-US" sz="2000" dirty="0">
                <a:ea typeface="ヒラギノ角ゴ Pro W3" charset="0"/>
                <a:cs typeface="ヒラギノ角ゴ Pro W3" charset="0"/>
              </a:rPr>
              <a:t>The font should be easy to read and not too small. </a:t>
            </a:r>
            <a:r>
              <a:rPr lang="en-US" sz="2000" dirty="0" smtClean="0">
                <a:ea typeface="ヒラギノ角ゴ Pro W3" charset="0"/>
                <a:cs typeface="ヒラギノ角ゴ Pro W3" charset="0"/>
              </a:rPr>
              <a:t>(18 point </a:t>
            </a:r>
            <a:r>
              <a:rPr lang="en-US" sz="2000" dirty="0">
                <a:ea typeface="ヒラギノ角ゴ Pro W3" charset="0"/>
                <a:cs typeface="ヒラギノ角ゴ Pro W3" charset="0"/>
              </a:rPr>
              <a:t>or larger)</a:t>
            </a:r>
          </a:p>
          <a:p>
            <a:pPr>
              <a:buClrTx/>
              <a:buSzPct val="80000"/>
              <a:buFont typeface="Wingdings" charset="2"/>
              <a:buChar char=""/>
            </a:pPr>
            <a:r>
              <a:rPr lang="en-US" sz="2000" dirty="0">
                <a:ea typeface="ヒラギノ角ゴ Pro W3" charset="0"/>
                <a:cs typeface="ヒラギノ角ゴ Pro W3" charset="0"/>
              </a:rPr>
              <a:t>Remember that low resolution images print as low resolution, so try to use the best ones you have. Printed size at 72 dpi should be fine</a:t>
            </a:r>
            <a:r>
              <a:rPr lang="en-US" sz="2000" dirty="0" smtClean="0">
                <a:ea typeface="ヒラギノ角ゴ Pro W3" charset="0"/>
                <a:cs typeface="ヒラギノ角ゴ Pro W3" charset="0"/>
              </a:rPr>
              <a:t>.</a:t>
            </a:r>
            <a:endParaRPr lang="en-US" sz="20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236132"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err="1">
                <a:ea typeface="ヒラギノ角ゴ Pro W3" charset="0"/>
                <a:cs typeface="ヒラギノ角ゴ Pro W3" charset="0"/>
              </a:rPr>
              <a:t>SparkNotes</a:t>
            </a:r>
            <a:r>
              <a:rPr lang="en-US" sz="1800" dirty="0">
                <a:ea typeface="ヒラギノ角ゴ Pro W3" charset="0"/>
                <a:cs typeface="ヒラギノ角ゴ Pro W3" charset="0"/>
              </a:rPr>
              <a:t> version of your project</a:t>
            </a:r>
            <a:r>
              <a:rPr lang="en-US" sz="1800" dirty="0" smtClean="0">
                <a:ea typeface="ヒラギノ角ゴ Pro W3" charset="0"/>
                <a:cs typeface="ヒラギノ角ゴ Pro W3" charset="0"/>
              </a:rPr>
              <a:t>)</a:t>
            </a:r>
          </a:p>
          <a:p>
            <a:pPr>
              <a:lnSpc>
                <a:spcPct val="90000"/>
              </a:lnSpc>
              <a:defRPr/>
            </a:pPr>
            <a:r>
              <a:rPr lang="en-US" sz="1800" dirty="0" smtClean="0">
                <a:ea typeface="ヒラギノ角ゴ Pro W3" charset="0"/>
              </a:rPr>
              <a:t>An </a:t>
            </a:r>
            <a:r>
              <a:rPr lang="en-US" sz="1800" i="1" dirty="0" smtClean="0">
                <a:ea typeface="ヒラギノ角ゴ Pro W3" charset="0"/>
              </a:rPr>
              <a:t>abstract book</a:t>
            </a:r>
            <a:r>
              <a:rPr lang="en-US" sz="1800" dirty="0" smtClean="0">
                <a:ea typeface="ヒラギノ角ゴ Pro W3" charset="0"/>
              </a:rPr>
              <a:t> will be published featuring </a:t>
            </a:r>
            <a:r>
              <a:rPr lang="en-US" sz="1800" dirty="0" smtClean="0">
                <a:ea typeface="ヒラギノ角ゴ Pro W3" charset="0"/>
              </a:rPr>
              <a:t>the abstracts of this summer’s interns</a:t>
            </a:r>
            <a:endParaRPr lang="en-US" sz="1800" dirty="0" smtClean="0">
              <a:ea typeface="ヒラギノ角ゴ Pro W3" charset="0"/>
              <a:cs typeface="ヒラギノ角ゴ Pro W3" charset="0"/>
            </a:endParaRPr>
          </a:p>
          <a:p>
            <a:pPr>
              <a:lnSpc>
                <a:spcPct val="90000"/>
              </a:lnSpc>
            </a:pPr>
            <a:r>
              <a:rPr lang="en-US" sz="1800" dirty="0" smtClean="0">
                <a:ea typeface="ヒラギノ角ゴ Pro W3" charset="0"/>
                <a:cs typeface="ヒラギノ角ゴ Pro W3" charset="0"/>
              </a:rPr>
              <a:t>To create your abstract for the book, u</a:t>
            </a:r>
            <a:r>
              <a:rPr lang="en-US" sz="1800" dirty="0" smtClean="0">
                <a:ea typeface="ヒラギノ角ゴ Pro W3" charset="0"/>
                <a:cs typeface="ヒラギノ角ゴ Pro W3" charset="0"/>
              </a:rPr>
              <a:t>se </a:t>
            </a:r>
            <a:r>
              <a:rPr lang="en-US" sz="1800" dirty="0" smtClean="0">
                <a:ea typeface="ヒラギノ角ゴ Pro W3" charset="0"/>
                <a:cs typeface="ヒラギノ角ゴ Pro W3" charset="0"/>
              </a:rPr>
              <a:t>template provided (available on the new2nasa page)</a:t>
            </a:r>
          </a:p>
          <a:p>
            <a:pPr>
              <a:lnSpc>
                <a:spcPct val="90000"/>
              </a:lnSpc>
            </a:pPr>
            <a:r>
              <a:rPr lang="en-US" sz="1800" dirty="0" smtClean="0">
                <a:ea typeface="ヒラギノ角ゴ Pro W3" charset="0"/>
                <a:cs typeface="ヒラギノ角ゴ Pro W3" charset="0"/>
              </a:rPr>
              <a:t>Save the file as a recognized naming convention</a:t>
            </a:r>
          </a:p>
          <a:p>
            <a:pPr lvl="1">
              <a:lnSpc>
                <a:spcPct val="90000"/>
              </a:lnSpc>
            </a:pPr>
            <a:r>
              <a:rPr lang="en-US" sz="1800" dirty="0" smtClean="0">
                <a:ea typeface="ヒラギノ角ゴ Pro W3" charset="0"/>
              </a:rPr>
              <a:t>Use your last name and first initial plus a version (For example: </a:t>
            </a:r>
            <a:r>
              <a:rPr lang="ja-JP" altLang="en-US" sz="1800" dirty="0" smtClean="0">
                <a:ea typeface="ヒラギノ角ゴ Pro W3" charset="0"/>
              </a:rPr>
              <a:t>“</a:t>
            </a:r>
            <a:r>
              <a:rPr lang="en-US" altLang="ja-JP" sz="1800" dirty="0" smtClean="0">
                <a:ea typeface="ヒラギノ角ゴ Pro W3" charset="0"/>
              </a:rPr>
              <a:t>SmithM_abstract-v001</a:t>
            </a:r>
            <a:r>
              <a:rPr lang="ja-JP" altLang="en-US" sz="1800" dirty="0" smtClean="0">
                <a:ea typeface="ヒラギノ角ゴ Pro W3" charset="0"/>
              </a:rPr>
              <a:t>”</a:t>
            </a:r>
            <a:r>
              <a:rPr lang="en-US" altLang="ja-JP" sz="1800" dirty="0" smtClean="0">
                <a:ea typeface="ヒラギノ角ゴ Pro W3" charset="0"/>
              </a:rPr>
              <a:t>)</a:t>
            </a:r>
          </a:p>
          <a:p>
            <a:pPr marL="0" indent="0">
              <a:lnSpc>
                <a:spcPct val="90000"/>
              </a:lnSpc>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 </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3">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236132"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1096</TotalTime>
  <Words>1049</Words>
  <Application>Microsoft Macintosh PowerPoint</Application>
  <PresentationFormat>On-screen Show (4:3)</PresentationFormat>
  <Paragraphs>119</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Poster Symposium</vt:lpstr>
      <vt:lpstr>Introduction</vt:lpstr>
      <vt:lpstr>Know your project manager</vt:lpstr>
      <vt:lpstr>Saving Your Poster</vt:lpstr>
      <vt:lpstr>Template Options</vt:lpstr>
      <vt:lpstr>Template Sizing</vt:lpstr>
      <vt:lpstr>Working Area</vt:lpstr>
      <vt:lpstr>Content Area</vt:lpstr>
      <vt:lpstr>The Abstract</vt:lpstr>
      <vt:lpstr>Publication in the SORJ</vt:lpstr>
      <vt:lpstr>Important Dates</vt:lpstr>
      <vt:lpstr>For a successful poster</vt:lpstr>
    </vt:vector>
  </TitlesOfParts>
  <Company>NASA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Meredith C Edwards</cp:lastModifiedBy>
  <cp:revision>142</cp:revision>
  <dcterms:created xsi:type="dcterms:W3CDTF">2014-06-12T23:34:16Z</dcterms:created>
  <dcterms:modified xsi:type="dcterms:W3CDTF">2014-06-18T20:30:32Z</dcterms:modified>
</cp:coreProperties>
</file>